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8" r:id="rId3"/>
    <p:sldId id="257" r:id="rId4"/>
    <p:sldId id="262" r:id="rId5"/>
    <p:sldId id="263" r:id="rId6"/>
    <p:sldId id="266" r:id="rId7"/>
    <p:sldId id="258" r:id="rId8"/>
    <p:sldId id="276" r:id="rId9"/>
    <p:sldId id="259" r:id="rId10"/>
    <p:sldId id="265" r:id="rId11"/>
    <p:sldId id="260" r:id="rId12"/>
    <p:sldId id="261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682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1713B-32AC-46E5-9BDA-946DA627FE22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8C47F-CF6A-415F-965D-BC3EEF19F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6697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1713B-32AC-46E5-9BDA-946DA627FE22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8C47F-CF6A-415F-965D-BC3EEF19F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3530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1713B-32AC-46E5-9BDA-946DA627FE22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8C47F-CF6A-415F-965D-BC3EEF19F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236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98C8D-1B8C-4833-8F80-89BA14BAE65E}" type="datetimeFigureOut">
              <a:rPr lang="en-GB" smtClean="0"/>
              <a:t>14/09/2018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D70B-130A-4B77-9058-EE15F45DEA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84971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98C8D-1B8C-4833-8F80-89BA14BAE65E}" type="datetimeFigureOut">
              <a:rPr lang="en-GB" smtClean="0"/>
              <a:t>14/09/2018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D70B-130A-4B77-9058-EE15F45DEA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33829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98C8D-1B8C-4833-8F80-89BA14BAE65E}" type="datetimeFigureOut">
              <a:rPr lang="en-GB" smtClean="0"/>
              <a:t>14/09/2018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D70B-130A-4B77-9058-EE15F45DEA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2499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98C8D-1B8C-4833-8F80-89BA14BAE65E}" type="datetimeFigureOut">
              <a:rPr lang="en-GB" smtClean="0"/>
              <a:t>14/09/2018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D70B-130A-4B77-9058-EE15F45DEA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90627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98C8D-1B8C-4833-8F80-89BA14BAE65E}" type="datetimeFigureOut">
              <a:rPr lang="en-GB" smtClean="0"/>
              <a:t>14/09/2018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D70B-130A-4B77-9058-EE15F45DEA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4529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98C8D-1B8C-4833-8F80-89BA14BAE65E}" type="datetimeFigureOut">
              <a:rPr lang="en-GB" smtClean="0"/>
              <a:t>14/09/2018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D70B-130A-4B77-9058-EE15F45DEA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453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98C8D-1B8C-4833-8F80-89BA14BAE65E}" type="datetimeFigureOut">
              <a:rPr lang="en-GB" smtClean="0"/>
              <a:t>14/09/2018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D70B-130A-4B77-9058-EE15F45DEA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8974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98C8D-1B8C-4833-8F80-89BA14BAE65E}" type="datetimeFigureOut">
              <a:rPr lang="en-GB" smtClean="0"/>
              <a:t>14/09/2018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D70B-130A-4B77-9058-EE15F45DEA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736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1713B-32AC-46E5-9BDA-946DA627FE22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8C47F-CF6A-415F-965D-BC3EEF19F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0730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98C8D-1B8C-4833-8F80-89BA14BAE65E}" type="datetimeFigureOut">
              <a:rPr lang="en-GB" smtClean="0"/>
              <a:t>14/09/2018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D70B-130A-4B77-9058-EE15F45DEA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55074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98C8D-1B8C-4833-8F80-89BA14BAE65E}" type="datetimeFigureOut">
              <a:rPr lang="en-GB" smtClean="0"/>
              <a:t>14/09/2018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D70B-130A-4B77-9058-EE15F45DEA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76900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98C8D-1B8C-4833-8F80-89BA14BAE65E}" type="datetimeFigureOut">
              <a:rPr lang="en-GB" smtClean="0"/>
              <a:t>14/09/2018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D70B-130A-4B77-9058-EE15F45DEA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065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1713B-32AC-46E5-9BDA-946DA627FE22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8C47F-CF6A-415F-965D-BC3EEF19F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6425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1713B-32AC-46E5-9BDA-946DA627FE22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8C47F-CF6A-415F-965D-BC3EEF19F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4278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1713B-32AC-46E5-9BDA-946DA627FE22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8C47F-CF6A-415F-965D-BC3EEF19F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7210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1713B-32AC-46E5-9BDA-946DA627FE22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8C47F-CF6A-415F-965D-BC3EEF19F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4140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1713B-32AC-46E5-9BDA-946DA627FE22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8C47F-CF6A-415F-965D-BC3EEF19F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0299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1713B-32AC-46E5-9BDA-946DA627FE22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8C47F-CF6A-415F-965D-BC3EEF19F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0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1713B-32AC-46E5-9BDA-946DA627FE22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8C47F-CF6A-415F-965D-BC3EEF19F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4276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13B-32AC-46E5-9BDA-946DA627FE22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8C47F-CF6A-415F-965D-BC3EEF19F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8902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98C8D-1B8C-4833-8F80-89BA14BAE65E}" type="datetimeFigureOut">
              <a:rPr lang="en-GB" smtClean="0"/>
              <a:t>14/09/2018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1D70B-130A-4B77-9058-EE15F45DEA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941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1357" y="2684282"/>
            <a:ext cx="10780176" cy="2523226"/>
          </a:xfrm>
        </p:spPr>
        <p:txBody>
          <a:bodyPr>
            <a:noAutofit/>
          </a:bodyPr>
          <a:lstStyle/>
          <a:p>
            <a:r>
              <a:rPr lang="ru-RU" sz="5400" b="1" dirty="0">
                <a:solidFill>
                  <a:srgbClr val="002060"/>
                </a:solidFill>
              </a:rPr>
              <a:t>Суицидальное поведение детей и подростков: проблемы, причины, пути решения</a:t>
            </a:r>
            <a:endParaRPr lang="en-GB" sz="5400" b="1" dirty="0">
              <a:solidFill>
                <a:srgbClr val="00206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9272" y="296331"/>
            <a:ext cx="5247894" cy="2112952"/>
          </a:xfrm>
          <a:prstGeom prst="rect">
            <a:avLst/>
          </a:prstGeom>
        </p:spPr>
      </p:pic>
      <p:sp>
        <p:nvSpPr>
          <p:cNvPr id="6" name="Прямоугольник 1"/>
          <p:cNvSpPr>
            <a:spLocks noChangeArrowheads="1"/>
          </p:cNvSpPr>
          <p:nvPr/>
        </p:nvSpPr>
        <p:spPr bwMode="auto">
          <a:xfrm>
            <a:off x="2207568" y="5373216"/>
            <a:ext cx="8304212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18256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Tx/>
              <a:buNone/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Светлана Алексеевна Пуговкина</a:t>
            </a:r>
          </a:p>
          <a:p>
            <a:pPr algn="ctr" eaLnBrk="1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Tx/>
              <a:buNone/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медицинский психолог</a:t>
            </a:r>
          </a:p>
        </p:txBody>
      </p:sp>
    </p:spTree>
    <p:extLst>
      <p:ext uri="{BB962C8B-B14F-4D97-AF65-F5344CB8AC3E}">
        <p14:creationId xmlns:p14="http://schemas.microsoft.com/office/powerpoint/2010/main" val="353669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9" y="-297"/>
            <a:ext cx="12193057" cy="685859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9496" y="274638"/>
            <a:ext cx="10022904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Факторы риска суицидального поведения</a:t>
            </a:r>
            <a:endParaRPr lang="ru-RU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59496" y="1600201"/>
            <a:ext cx="10022904" cy="3124943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4200" dirty="0" smtClean="0">
                <a:solidFill>
                  <a:schemeClr val="bg1"/>
                </a:solidFill>
              </a:rPr>
              <a:t>подростки</a:t>
            </a:r>
            <a:r>
              <a:rPr lang="ru-RU" sz="4200" dirty="0">
                <a:solidFill>
                  <a:schemeClr val="bg1"/>
                </a:solidFill>
              </a:rPr>
              <a:t>, которые имели предыдущую незаконченную попытку самоубийства;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4200" dirty="0">
                <a:solidFill>
                  <a:schemeClr val="bg1"/>
                </a:solidFill>
              </a:rPr>
              <a:t>подростки, у которых в семье встречались случаи суицида;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4200" dirty="0">
                <a:solidFill>
                  <a:schemeClr val="bg1"/>
                </a:solidFill>
              </a:rPr>
              <a:t>злоупотребление алкоголем и наркозависимость;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4200" dirty="0">
                <a:solidFill>
                  <a:schemeClr val="bg1"/>
                </a:solidFill>
              </a:rPr>
              <a:t>подростки с аффективными расстройствами и депрессиями;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4200" dirty="0">
                <a:solidFill>
                  <a:schemeClr val="bg1"/>
                </a:solidFill>
              </a:rPr>
              <a:t>подростки с тяжелыми или хроническими заболеваниями;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4200" dirty="0" smtClean="0">
                <a:solidFill>
                  <a:schemeClr val="bg1"/>
                </a:solidFill>
              </a:rPr>
              <a:t>подростки</a:t>
            </a:r>
            <a:r>
              <a:rPr lang="ru-RU" sz="4200" dirty="0">
                <a:solidFill>
                  <a:schemeClr val="bg1"/>
                </a:solidFill>
              </a:rPr>
              <a:t>, </a:t>
            </a:r>
            <a:r>
              <a:rPr lang="ru-RU" sz="4200">
                <a:solidFill>
                  <a:schemeClr val="bg1"/>
                </a:solidFill>
              </a:rPr>
              <a:t>пережившие </a:t>
            </a:r>
            <a:r>
              <a:rPr lang="ru-RU" sz="4200" smtClean="0">
                <a:solidFill>
                  <a:schemeClr val="bg1"/>
                </a:solidFill>
              </a:rPr>
              <a:t>насилие.</a:t>
            </a:r>
            <a:endParaRPr lang="ru-RU" sz="4200" dirty="0">
              <a:solidFill>
                <a:schemeClr val="bg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188640"/>
            <a:ext cx="1156961" cy="10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32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9" y="-297"/>
            <a:ext cx="12193057" cy="685859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9994" y="156321"/>
            <a:ext cx="10972800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Способы преодоления суицидального поведения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5480" y="1431184"/>
            <a:ext cx="10369152" cy="4525963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Принимайте подростка таким, какой он есть.</a:t>
            </a:r>
          </a:p>
          <a:p>
            <a:r>
              <a:rPr lang="ru-RU" sz="2400" dirty="0">
                <a:solidFill>
                  <a:schemeClr val="bg1"/>
                </a:solidFill>
              </a:rPr>
              <a:t>Не игнорируйте  изменения подростка, его проблемы и предупреждающие знаки. </a:t>
            </a:r>
          </a:p>
          <a:p>
            <a:r>
              <a:rPr lang="ru-RU" sz="2400" dirty="0">
                <a:solidFill>
                  <a:schemeClr val="bg1"/>
                </a:solidFill>
              </a:rPr>
              <a:t>Не осуждайте  и не критикуйте откровения подростка, 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bg1"/>
                </a:solidFill>
              </a:rPr>
              <a:t>      при общении сохраняйте спокойствие и будьте    искренними</a:t>
            </a:r>
            <a:r>
              <a:rPr lang="ru-RU" sz="2400" dirty="0" smtClean="0">
                <a:solidFill>
                  <a:schemeClr val="bg1"/>
                </a:solidFill>
              </a:rPr>
              <a:t>.</a:t>
            </a:r>
          </a:p>
          <a:p>
            <a:r>
              <a:rPr lang="ru-RU" sz="2400" dirty="0">
                <a:solidFill>
                  <a:schemeClr val="bg1"/>
                </a:solidFill>
              </a:rPr>
              <a:t>Удовлетворяйте потребность ребенка «быть хорошим». </a:t>
            </a:r>
          </a:p>
          <a:p>
            <a:r>
              <a:rPr lang="ru-RU" sz="2400" dirty="0">
                <a:solidFill>
                  <a:schemeClr val="bg1"/>
                </a:solidFill>
              </a:rPr>
              <a:t>Привлекайте подростка к физическому труду. </a:t>
            </a:r>
          </a:p>
          <a:p>
            <a:r>
              <a:rPr lang="ru-RU" sz="2400" dirty="0">
                <a:solidFill>
                  <a:schemeClr val="bg1"/>
                </a:solidFill>
              </a:rPr>
              <a:t> Помогайте ребенку сформировать его собственные представления об ответственности. </a:t>
            </a:r>
          </a:p>
          <a:p>
            <a:r>
              <a:rPr lang="ru-RU" sz="2400" dirty="0">
                <a:solidFill>
                  <a:schemeClr val="bg1"/>
                </a:solidFill>
              </a:rPr>
              <a:t>Объясните, что рост и развитие – это последовательные процессы, учите отмечать прогресс. </a:t>
            </a:r>
          </a:p>
          <a:p>
            <a:endParaRPr lang="ru-RU" sz="2400" dirty="0">
              <a:solidFill>
                <a:schemeClr val="bg1"/>
              </a:solidFill>
            </a:endParaRPr>
          </a:p>
          <a:p>
            <a:endParaRPr lang="ru-RU" sz="2400" dirty="0">
              <a:solidFill>
                <a:schemeClr val="bg1"/>
              </a:solidFill>
            </a:endParaRPr>
          </a:p>
          <a:p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188640"/>
            <a:ext cx="1156961" cy="10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95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512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631504" y="1843950"/>
            <a:ext cx="1022513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>
                <a:solidFill>
                  <a:schemeClr val="bg1"/>
                </a:solidFill>
              </a:rPr>
              <a:t>Самоубийство</a:t>
            </a:r>
            <a:r>
              <a:rPr lang="ru-RU" sz="4000" dirty="0">
                <a:solidFill>
                  <a:schemeClr val="bg1"/>
                </a:solidFill>
              </a:rPr>
              <a:t> – последний шаг, к которому привели множество причин. </a:t>
            </a:r>
          </a:p>
          <a:p>
            <a:pPr algn="just"/>
            <a:r>
              <a:rPr lang="ru-RU" sz="4000" dirty="0">
                <a:solidFill>
                  <a:schemeClr val="bg1"/>
                </a:solidFill>
              </a:rPr>
              <a:t>И каждая причина, в свою очередь, является следствием бесчисленного множества других причин.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188640"/>
            <a:ext cx="1156961" cy="104016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7848" y="140763"/>
            <a:ext cx="2759198" cy="111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80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59496" y="1600201"/>
            <a:ext cx="10022904" cy="406104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</a:rPr>
              <a:t>	Психологический смысл подросткового суицида (точнее говоря, суицидального поведения, так как попытки гораздо чаще оказываются неудачными) - это крик о помощи, стремление привлечь внимание к своему страданию. 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</a:rPr>
              <a:t>	Настоящего желания умереть, как правило,    в этом возрасте нет; представление о смерти крайне неотчетливо, инфантильно. 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188640"/>
            <a:ext cx="1156961" cy="104016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7848" y="140763"/>
            <a:ext cx="2759198" cy="111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11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7488" y="274638"/>
            <a:ext cx="10094912" cy="1143000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Самоубийства подростков имеют 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следующие 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характерные черты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  <a:endParaRPr lang="ru-RU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7488" y="2060848"/>
            <a:ext cx="10094912" cy="348498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• Суициду предшествуют кратковременные, объективно нетяжелые конфликты в сферах близких отношений (семья, школа, другие </a:t>
            </a:r>
            <a:r>
              <a:rPr lang="ru-RU" dirty="0" err="1" smtClean="0">
                <a:solidFill>
                  <a:schemeClr val="bg1"/>
                </a:solidFill>
              </a:rPr>
              <a:t>референтные</a:t>
            </a:r>
            <a:r>
              <a:rPr lang="ru-RU" dirty="0" smtClean="0">
                <a:solidFill>
                  <a:schemeClr val="bg1"/>
                </a:solidFill>
              </a:rPr>
              <a:t> группы).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• Конфликты воспринимаются как крайне значимые и </a:t>
            </a:r>
            <a:r>
              <a:rPr lang="ru-RU" dirty="0" err="1" smtClean="0">
                <a:solidFill>
                  <a:schemeClr val="bg1"/>
                </a:solidFill>
              </a:rPr>
              <a:t>травматичные</a:t>
            </a:r>
            <a:r>
              <a:rPr lang="ru-RU" dirty="0" smtClean="0">
                <a:solidFill>
                  <a:schemeClr val="bg1"/>
                </a:solidFill>
              </a:rPr>
              <a:t>, вызывая внутренний кризис и драматизацию событий.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•Суицидальный поступок воспринимается в романтически- героическом ореоле: как смелый вызов, мужественное решение и т.д.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• Суицидальное поведение демонстративно.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• Суицидальное решение появляется в порыве, состоянии аффекта; в нем нет продуманности, взвешенности, точного просчета.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188640"/>
            <a:ext cx="1156961" cy="10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6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1504" y="116632"/>
            <a:ext cx="9950896" cy="1143000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Специфические особенности поведения подростков, указывающие на готовность к суициду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7488" y="1484784"/>
            <a:ext cx="10441160" cy="452596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>
                <a:solidFill>
                  <a:schemeClr val="bg1"/>
                </a:solidFill>
              </a:rPr>
              <a:t>Тревожно-</a:t>
            </a:r>
            <a:r>
              <a:rPr lang="ru-RU" dirty="0" err="1" smtClean="0">
                <a:solidFill>
                  <a:schemeClr val="bg1"/>
                </a:solidFill>
              </a:rPr>
              <a:t>ажитированное</a:t>
            </a:r>
            <a:r>
              <a:rPr lang="ru-RU" dirty="0" smtClean="0">
                <a:solidFill>
                  <a:schemeClr val="bg1"/>
                </a:solidFill>
              </a:rPr>
              <a:t> поведение, внешне даже похожее на подъем, однако с проявлениями суеты, спешки.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</a:rPr>
              <a:t>Затяжные нарушения сна: подростка преследуют страшные сны с картинами катаклизмов, катастроф, аварий, зловещих животных и т.д.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</a:rPr>
              <a:t>Напряжение аффекта, периодически разряжаемого внешне немотивированной агрессией.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</a:rPr>
              <a:t>Признаки депрессии, апатия, неразговорчивость; подросток «тяжел на подъем», уходит от обязанностей, бессмысленно проводит время; сонливость, пониженное настроение.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</a:rPr>
              <a:t>Выраженное чувство несостоятельности, вины, стыда за себя; сильная неуверенность в себе. Этот синдром может маскироваться нарочитой бравадой, вызывающим поведением, дерзостью.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</a:rPr>
              <a:t>Тяжело протекающий </a:t>
            </a:r>
            <a:r>
              <a:rPr lang="ru-RU" dirty="0" err="1" smtClean="0">
                <a:solidFill>
                  <a:schemeClr val="bg1"/>
                </a:solidFill>
              </a:rPr>
              <a:t>пубертат</a:t>
            </a:r>
            <a:r>
              <a:rPr lang="ru-RU" dirty="0" smtClean="0">
                <a:solidFill>
                  <a:schemeClr val="bg1"/>
                </a:solidFill>
              </a:rPr>
              <a:t> с выраженными эндокринными и нервно-психическими нарушениями.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</a:rPr>
              <a:t>Употребление алкоголя, наркотиков, других ПАВ. </a:t>
            </a:r>
          </a:p>
          <a:p>
            <a:pPr algn="just"/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188640"/>
            <a:ext cx="1156961" cy="10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56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9159" y="260648"/>
            <a:ext cx="10022904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Признаки суицидального поведения</a:t>
            </a:r>
            <a:endParaRPr lang="ru-RU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7488" y="1484784"/>
            <a:ext cx="10166920" cy="460851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chemeClr val="bg1"/>
                </a:solidFill>
              </a:rPr>
              <a:t>мысли о бессмысленности жизни;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chemeClr val="bg1"/>
                </a:solidFill>
              </a:rPr>
              <a:t>фантазии </a:t>
            </a:r>
            <a:r>
              <a:rPr lang="ru-RU" sz="2400" dirty="0">
                <a:solidFill>
                  <a:schemeClr val="bg1"/>
                </a:solidFill>
              </a:rPr>
              <a:t>о смерти;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chemeClr val="bg1"/>
                </a:solidFill>
              </a:rPr>
              <a:t>высказывания </a:t>
            </a:r>
            <a:r>
              <a:rPr lang="ru-RU" sz="2400" dirty="0">
                <a:solidFill>
                  <a:schemeClr val="bg1"/>
                </a:solidFill>
              </a:rPr>
              <a:t>о желании умереть («мне все надоело», «я не хочу жить»);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chemeClr val="bg1"/>
                </a:solidFill>
              </a:rPr>
              <a:t>повышенный </a:t>
            </a:r>
            <a:r>
              <a:rPr lang="ru-RU" sz="2400" dirty="0">
                <a:solidFill>
                  <a:schemeClr val="bg1"/>
                </a:solidFill>
              </a:rPr>
              <a:t>интерес подростка к темам смерти (книги, форумы и социальные сети, неформальные организации, культивирующие суицидальные наклонности</a:t>
            </a:r>
            <a:r>
              <a:rPr lang="ru-RU" sz="2400" dirty="0" smtClean="0">
                <a:solidFill>
                  <a:schemeClr val="bg1"/>
                </a:solidFill>
              </a:rPr>
              <a:t>);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>
                <a:solidFill>
                  <a:schemeClr val="bg1"/>
                </a:solidFill>
              </a:rPr>
              <a:t>сообщение друзьям о принятии решения о самоубийстве (прямое и кос-венное, намеки на возможность суицидальных действий, например, помещение своей фотографии в черную рамку</a:t>
            </a:r>
            <a:r>
              <a:rPr lang="ru-RU" sz="2400" dirty="0" smtClean="0">
                <a:solidFill>
                  <a:schemeClr val="bg1"/>
                </a:solidFill>
              </a:rPr>
              <a:t>);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chemeClr val="bg1"/>
                </a:solidFill>
              </a:rPr>
              <a:t>потеря перспективы будущего или значимого окружения</a:t>
            </a:r>
            <a:r>
              <a:rPr lang="ru-RU" sz="2400" dirty="0" smtClean="0">
                <a:solidFill>
                  <a:schemeClr val="bg1"/>
                </a:solidFill>
              </a:rPr>
              <a:t>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chemeClr val="bg1"/>
                </a:solidFill>
              </a:rPr>
              <a:t>приведение в порядок дел, примирение с давними врагами;</a:t>
            </a:r>
          </a:p>
          <a:p>
            <a:pPr>
              <a:buFont typeface="Wingdings" panose="05000000000000000000" pitchFamily="2" charset="2"/>
              <a:buChar char="§"/>
            </a:pPr>
            <a:endParaRPr lang="ru-RU" sz="2400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188640"/>
            <a:ext cx="1156961" cy="10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5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5480" y="1412776"/>
            <a:ext cx="10441160" cy="4968552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solidFill>
                  <a:schemeClr val="bg1"/>
                </a:solidFill>
              </a:rPr>
              <a:t>символическое </a:t>
            </a:r>
            <a:r>
              <a:rPr lang="ru-RU" sz="2400" dirty="0">
                <a:solidFill>
                  <a:schemeClr val="bg1"/>
                </a:solidFill>
              </a:rPr>
              <a:t>прощание с ближайшим окружением (раздача личных вещей, фото, подготовка и выставление ролика, посвященного друзьям и близким);</a:t>
            </a:r>
          </a:p>
          <a:p>
            <a:pPr algn="just"/>
            <a:r>
              <a:rPr lang="ru-RU" sz="2400" dirty="0" smtClean="0">
                <a:solidFill>
                  <a:schemeClr val="bg1"/>
                </a:solidFill>
              </a:rPr>
              <a:t>попытка уединиться;</a:t>
            </a:r>
            <a:endParaRPr lang="ru-RU" sz="2400" dirty="0">
              <a:solidFill>
                <a:schemeClr val="bg1"/>
              </a:solidFill>
            </a:endParaRPr>
          </a:p>
          <a:p>
            <a:pPr algn="just"/>
            <a:r>
              <a:rPr lang="ru-RU" sz="2400" dirty="0" smtClean="0">
                <a:solidFill>
                  <a:schemeClr val="bg1"/>
                </a:solidFill>
              </a:rPr>
              <a:t>часто </a:t>
            </a:r>
            <a:r>
              <a:rPr lang="ru-RU" sz="2400" dirty="0">
                <a:solidFill>
                  <a:schemeClr val="bg1"/>
                </a:solidFill>
              </a:rPr>
              <a:t>грустное настроение, периодический плач;</a:t>
            </a:r>
          </a:p>
          <a:p>
            <a:pPr algn="just"/>
            <a:r>
              <a:rPr lang="ru-RU" sz="2400" dirty="0" smtClean="0">
                <a:solidFill>
                  <a:schemeClr val="bg1"/>
                </a:solidFill>
              </a:rPr>
              <a:t>состояние </a:t>
            </a:r>
            <a:r>
              <a:rPr lang="ru-RU" sz="2400" dirty="0">
                <a:solidFill>
                  <a:schemeClr val="bg1"/>
                </a:solidFill>
              </a:rPr>
              <a:t>безнадежности и беспомощности;</a:t>
            </a:r>
          </a:p>
          <a:p>
            <a:pPr algn="just"/>
            <a:r>
              <a:rPr lang="ru-RU" sz="2400" dirty="0" smtClean="0">
                <a:solidFill>
                  <a:schemeClr val="bg1"/>
                </a:solidFill>
              </a:rPr>
              <a:t>снижение </a:t>
            </a:r>
            <a:r>
              <a:rPr lang="ru-RU" sz="2400" dirty="0">
                <a:solidFill>
                  <a:schemeClr val="bg1"/>
                </a:solidFill>
              </a:rPr>
              <a:t>интересов к деятельности или снижение удовольствия от деятельности, которая раньше </a:t>
            </a:r>
            <a:r>
              <a:rPr lang="ru-RU" sz="2400" dirty="0" smtClean="0">
                <a:solidFill>
                  <a:schemeClr val="bg1"/>
                </a:solidFill>
              </a:rPr>
              <a:t>нравилась; </a:t>
            </a:r>
            <a:r>
              <a:rPr lang="ru-RU" sz="2400" dirty="0">
                <a:solidFill>
                  <a:schemeClr val="bg1"/>
                </a:solidFill>
              </a:rPr>
              <a:t>постоянная скука;</a:t>
            </a:r>
          </a:p>
          <a:p>
            <a:pPr algn="just"/>
            <a:r>
              <a:rPr lang="ru-RU" sz="2400" dirty="0" smtClean="0">
                <a:solidFill>
                  <a:schemeClr val="bg1"/>
                </a:solidFill>
              </a:rPr>
              <a:t>социальная </a:t>
            </a:r>
            <a:r>
              <a:rPr lang="ru-RU" sz="2400" dirty="0">
                <a:solidFill>
                  <a:schemeClr val="bg1"/>
                </a:solidFill>
              </a:rPr>
              <a:t>изоляция и сложности во взаимоотношениях;</a:t>
            </a:r>
          </a:p>
          <a:p>
            <a:pPr algn="just"/>
            <a:r>
              <a:rPr lang="ru-RU" sz="2400" dirty="0" smtClean="0">
                <a:solidFill>
                  <a:schemeClr val="bg1"/>
                </a:solidFill>
              </a:rPr>
              <a:t>низкая </a:t>
            </a:r>
            <a:r>
              <a:rPr lang="ru-RU" sz="2400" dirty="0">
                <a:solidFill>
                  <a:schemeClr val="bg1"/>
                </a:solidFill>
              </a:rPr>
              <a:t>самооценка и чувство вины;</a:t>
            </a:r>
          </a:p>
          <a:p>
            <a:pPr algn="just"/>
            <a:r>
              <a:rPr lang="ru-RU" sz="2400" dirty="0" smtClean="0">
                <a:solidFill>
                  <a:schemeClr val="bg1"/>
                </a:solidFill>
              </a:rPr>
              <a:t>повышенная </a:t>
            </a:r>
            <a:r>
              <a:rPr lang="ru-RU" sz="2400" dirty="0">
                <a:solidFill>
                  <a:schemeClr val="bg1"/>
                </a:solidFill>
              </a:rPr>
              <a:t>чувствительность к отвержению и </a:t>
            </a:r>
            <a:r>
              <a:rPr lang="ru-RU" sz="2400" dirty="0" smtClean="0">
                <a:solidFill>
                  <a:schemeClr val="bg1"/>
                </a:solidFill>
              </a:rPr>
              <a:t>неудачам.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599159" y="260648"/>
            <a:ext cx="10022904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Признаки суицидального поведения (2)</a:t>
            </a:r>
            <a:endParaRPr lang="ru-RU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188640"/>
            <a:ext cx="1156961" cy="10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453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1504" y="274638"/>
            <a:ext cx="9950896" cy="922114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Причины суицидального поведения</a:t>
            </a:r>
            <a:endParaRPr lang="ru-RU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59496" y="1470857"/>
            <a:ext cx="10513168" cy="4838463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solidFill>
                  <a:schemeClr val="bg1"/>
                </a:solidFill>
              </a:rPr>
              <a:t>Повлиять на значимого в жизни подростка человека. </a:t>
            </a:r>
          </a:p>
          <a:p>
            <a:pPr algn="just"/>
            <a:r>
              <a:rPr lang="ru-RU" sz="2400" dirty="0">
                <a:solidFill>
                  <a:schemeClr val="bg1"/>
                </a:solidFill>
              </a:rPr>
              <a:t>Разрешить конфликт с родителями. </a:t>
            </a:r>
          </a:p>
          <a:p>
            <a:pPr algn="just"/>
            <a:r>
              <a:rPr lang="ru-RU" sz="2400" dirty="0">
                <a:solidFill>
                  <a:schemeClr val="bg1"/>
                </a:solidFill>
              </a:rPr>
              <a:t>Непонимание в школе. </a:t>
            </a:r>
          </a:p>
          <a:p>
            <a:pPr algn="just"/>
            <a:r>
              <a:rPr lang="ru-RU" sz="2400" dirty="0">
                <a:solidFill>
                  <a:schemeClr val="bg1"/>
                </a:solidFill>
              </a:rPr>
              <a:t>Мода и подражание.</a:t>
            </a:r>
          </a:p>
          <a:p>
            <a:pPr algn="just"/>
            <a:r>
              <a:rPr lang="ru-RU" sz="2400" dirty="0">
                <a:solidFill>
                  <a:schemeClr val="bg1"/>
                </a:solidFill>
              </a:rPr>
              <a:t>Одиночество.</a:t>
            </a:r>
          </a:p>
          <a:p>
            <a:pPr algn="just"/>
            <a:r>
              <a:rPr lang="ru-RU" sz="2400" dirty="0">
                <a:solidFill>
                  <a:schemeClr val="bg1"/>
                </a:solidFill>
              </a:rPr>
              <a:t>Смерть в близком окружении</a:t>
            </a:r>
            <a:r>
              <a:rPr lang="ru-RU" sz="24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ru-RU" sz="2400" dirty="0">
                <a:solidFill>
                  <a:schemeClr val="bg1"/>
                </a:solidFill>
              </a:rPr>
              <a:t>Семья - один из важнейших факторов, влияющих на формирование суицидальной склонности у подростков. Поводом к покушению на самоубийство служат неурядицы в различных сферах </a:t>
            </a:r>
            <a:r>
              <a:rPr lang="ru-RU" sz="2400" dirty="0" smtClean="0">
                <a:solidFill>
                  <a:schemeClr val="bg1"/>
                </a:solidFill>
              </a:rPr>
              <a:t>жизни. </a:t>
            </a:r>
            <a:r>
              <a:rPr lang="ru-RU" sz="2400" dirty="0">
                <a:solidFill>
                  <a:schemeClr val="bg1"/>
                </a:solidFill>
              </a:rPr>
              <a:t>Истинной же причиной, которая выявляется </a:t>
            </a:r>
            <a:r>
              <a:rPr lang="ru-RU" sz="2400" dirty="0" smtClean="0">
                <a:solidFill>
                  <a:schemeClr val="bg1"/>
                </a:solidFill>
              </a:rPr>
              <a:t>при </a:t>
            </a:r>
            <a:r>
              <a:rPr lang="ru-RU" sz="2400" dirty="0">
                <a:solidFill>
                  <a:schemeClr val="bg1"/>
                </a:solidFill>
              </a:rPr>
              <a:t>детальном знакомстве с ситуацией, как правило, </a:t>
            </a:r>
            <a:r>
              <a:rPr lang="ru-RU" sz="2400" b="1" dirty="0">
                <a:solidFill>
                  <a:schemeClr val="bg1"/>
                </a:solidFill>
              </a:rPr>
              <a:t>оказываются нарушенные взаимоотношения в семье.</a:t>
            </a:r>
          </a:p>
          <a:p>
            <a:pPr algn="just"/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188640"/>
            <a:ext cx="1156961" cy="10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11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Особенности </a:t>
            </a:r>
            <a:r>
              <a:rPr lang="ru-RU" sz="4000" b="1" dirty="0" err="1" smtClean="0">
                <a:solidFill>
                  <a:schemeClr val="accent6">
                    <a:lumMod val="50000"/>
                  </a:schemeClr>
                </a:solidFill>
              </a:rPr>
              <a:t>суицидогенных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 семей </a:t>
            </a:r>
            <a:endParaRPr lang="ru-RU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7488" y="1556792"/>
            <a:ext cx="10585176" cy="456510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2800" dirty="0" smtClean="0">
                <a:solidFill>
                  <a:schemeClr val="bg1"/>
                </a:solidFill>
              </a:rPr>
              <a:t>Отсутствие эмоциональной близости (глубоко разрушено эмоциональное взаимодействие ребенка с семьей, в частности, с матерью).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800" dirty="0" smtClean="0">
                <a:solidFill>
                  <a:schemeClr val="bg1"/>
                </a:solidFill>
              </a:rPr>
              <a:t>Морально унижающие наказания в сочетании с материальной формой поощрения,  отвержение в семье (повышенный контроль, постоянно высказываемое недоверие, повышенная требовательность).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800" dirty="0" smtClean="0">
                <a:solidFill>
                  <a:schemeClr val="bg1"/>
                </a:solidFill>
              </a:rPr>
              <a:t>Характерологические особенности родителей.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800" dirty="0" smtClean="0">
                <a:solidFill>
                  <a:schemeClr val="bg1"/>
                </a:solidFill>
              </a:rPr>
              <a:t>Хорошие материальные условия и достаточно высокий уровень образования родителей </a:t>
            </a:r>
          </a:p>
          <a:p>
            <a:pPr>
              <a:buFont typeface="Wingdings" panose="05000000000000000000" pitchFamily="2" charset="2"/>
              <a:buChar char="§"/>
            </a:pPr>
            <a:endParaRPr lang="ru-RU" sz="2800" dirty="0">
              <a:solidFill>
                <a:schemeClr val="bg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188640"/>
            <a:ext cx="1156961" cy="10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65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692</Words>
  <Application>Microsoft Office PowerPoint</Application>
  <PresentationFormat>Широкоэкранный</PresentationFormat>
  <Paragraphs>68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Тема Office</vt:lpstr>
      <vt:lpstr>Office Theme</vt:lpstr>
      <vt:lpstr>Презентация PowerPoint</vt:lpstr>
      <vt:lpstr>Презентация PowerPoint</vt:lpstr>
      <vt:lpstr>Презентация PowerPoint</vt:lpstr>
      <vt:lpstr>Самоубийства подростков имеют следующие характерные черты:</vt:lpstr>
      <vt:lpstr>Специфические особенности поведения подростков, указывающие на готовность к суициду</vt:lpstr>
      <vt:lpstr>Признаки суицидального поведения</vt:lpstr>
      <vt:lpstr>Признаки суицидального поведения (2)</vt:lpstr>
      <vt:lpstr>Причины суицидального поведения</vt:lpstr>
      <vt:lpstr>Особенности суицидогенных семей </vt:lpstr>
      <vt:lpstr>Факторы риска суицидального поведения</vt:lpstr>
      <vt:lpstr>Способы преодоления суицидального поведения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Суицидальное поведение детей и подростков: проблемы, причины, пути решения</dc:title>
  <dc:creator>1</dc:creator>
  <cp:lastModifiedBy>User</cp:lastModifiedBy>
  <cp:revision>15</cp:revision>
  <dcterms:created xsi:type="dcterms:W3CDTF">2018-04-30T18:31:44Z</dcterms:created>
  <dcterms:modified xsi:type="dcterms:W3CDTF">2018-09-14T05:24:42Z</dcterms:modified>
</cp:coreProperties>
</file>